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71" r:id="rId6"/>
    <p:sldId id="276" r:id="rId7"/>
    <p:sldId id="260" r:id="rId8"/>
    <p:sldId id="273" r:id="rId9"/>
    <p:sldId id="277" r:id="rId10"/>
    <p:sldId id="278" r:id="rId11"/>
    <p:sldId id="281" r:id="rId12"/>
    <p:sldId id="283" r:id="rId13"/>
    <p:sldId id="284" r:id="rId14"/>
    <p:sldId id="285" r:id="rId15"/>
    <p:sldId id="286" r:id="rId16"/>
    <p:sldId id="279" r:id="rId17"/>
    <p:sldId id="282" r:id="rId18"/>
    <p:sldId id="262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서울한강체 EB" panose="020205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FF"/>
    <a:srgbClr val="AE3D2B"/>
    <a:srgbClr val="E6AF34"/>
    <a:srgbClr val="B3482E"/>
    <a:srgbClr val="F2F2F2"/>
    <a:srgbClr val="007D00"/>
    <a:srgbClr val="5E065E"/>
    <a:srgbClr val="0000FF"/>
    <a:srgbClr val="70AD4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YCL\PYDATAexam\full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복원하천 유무에 따른 미세먼지측정량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5166885389326333E-2"/>
          <c:y val="0.33824219889180518"/>
          <c:w val="0.88440266841644799"/>
          <c:h val="0.56916520851560226"/>
        </c:manualLayout>
      </c:layout>
      <c:scatterChart>
        <c:scatterStyle val="lineMarker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미세먼지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xVal>
            <c:strRef>
              <c:f>Sheet2!$A$2:$A$41</c:f>
              <c:strCache>
                <c:ptCount val="40"/>
                <c:pt idx="0">
                  <c:v>강남대로</c:v>
                </c:pt>
                <c:pt idx="1">
                  <c:v>강북구(번동)</c:v>
                </c:pt>
                <c:pt idx="2">
                  <c:v>관악구(신림동)</c:v>
                </c:pt>
                <c:pt idx="3">
                  <c:v>구로구(구로동)</c:v>
                </c:pt>
                <c:pt idx="4">
                  <c:v>노원구(상계동)</c:v>
                </c:pt>
                <c:pt idx="5">
                  <c:v>도봉구(쌍문동)</c:v>
                </c:pt>
                <c:pt idx="6">
                  <c:v>동대문구(용두동)</c:v>
                </c:pt>
                <c:pt idx="7">
                  <c:v>마포구(대흥동)</c:v>
                </c:pt>
                <c:pt idx="8">
                  <c:v>서대문구(남가좌동)</c:v>
                </c:pt>
                <c:pt idx="9">
                  <c:v>서초구(반포동)</c:v>
                </c:pt>
                <c:pt idx="10">
                  <c:v>송파구(삼전동)</c:v>
                </c:pt>
                <c:pt idx="11">
                  <c:v>영등포구(당산동)</c:v>
                </c:pt>
                <c:pt idx="12">
                  <c:v>정릉로</c:v>
                </c:pt>
                <c:pt idx="13">
                  <c:v>종로</c:v>
                </c:pt>
                <c:pt idx="14">
                  <c:v>종로구(효제동)</c:v>
                </c:pt>
                <c:pt idx="15">
                  <c:v>중구(서소문동)</c:v>
                </c:pt>
                <c:pt idx="16">
                  <c:v>중랑구(면목동,면목본동)</c:v>
                </c:pt>
                <c:pt idx="17">
                  <c:v>청계천로</c:v>
                </c:pt>
                <c:pt idx="18">
                  <c:v>홍릉로</c:v>
                </c:pt>
                <c:pt idx="19">
                  <c:v>화랑로</c:v>
                </c:pt>
                <c:pt idx="20">
                  <c:v>강남구(삼성2동)</c:v>
                </c:pt>
                <c:pt idx="21">
                  <c:v>강동구(천호1동)</c:v>
                </c:pt>
                <c:pt idx="22">
                  <c:v>강변북로</c:v>
                </c:pt>
                <c:pt idx="23">
                  <c:v>강서구(화곡동)</c:v>
                </c:pt>
                <c:pt idx="24">
                  <c:v>공항대로</c:v>
                </c:pt>
                <c:pt idx="25">
                  <c:v>광진구(구의동)</c:v>
                </c:pt>
                <c:pt idx="26">
                  <c:v>금천구(시흥5동)</c:v>
                </c:pt>
                <c:pt idx="27">
                  <c:v>도산대로</c:v>
                </c:pt>
                <c:pt idx="28">
                  <c:v>동작구(사당동)</c:v>
                </c:pt>
                <c:pt idx="29">
                  <c:v>동작대로</c:v>
                </c:pt>
                <c:pt idx="30">
                  <c:v>성동구(성수동)</c:v>
                </c:pt>
                <c:pt idx="31">
                  <c:v>성북구(길음동)</c:v>
                </c:pt>
                <c:pt idx="32">
                  <c:v>시흥대로</c:v>
                </c:pt>
                <c:pt idx="33">
                  <c:v>신촌로</c:v>
                </c:pt>
                <c:pt idx="34">
                  <c:v>양천구(신정동)</c:v>
                </c:pt>
                <c:pt idx="35">
                  <c:v>영등포로</c:v>
                </c:pt>
                <c:pt idx="36">
                  <c:v>용산구(한남동)</c:v>
                </c:pt>
                <c:pt idx="37">
                  <c:v>은평구(불광동)</c:v>
                </c:pt>
                <c:pt idx="38">
                  <c:v>천호대로</c:v>
                </c:pt>
                <c:pt idx="39">
                  <c:v>한강대로</c:v>
                </c:pt>
              </c:strCache>
            </c:strRef>
          </c:xVal>
          <c:yVal>
            <c:numRef>
              <c:f>Sheet2!$C$2:$C$41</c:f>
              <c:numCache>
                <c:formatCode>General</c:formatCode>
                <c:ptCount val="40"/>
                <c:pt idx="0">
                  <c:v>30.76229508196721</c:v>
                </c:pt>
                <c:pt idx="1">
                  <c:v>30.99453551912568</c:v>
                </c:pt>
                <c:pt idx="2">
                  <c:v>31.967677595628452</c:v>
                </c:pt>
                <c:pt idx="3">
                  <c:v>32.393442622950822</c:v>
                </c:pt>
                <c:pt idx="4">
                  <c:v>32.734972677595643</c:v>
                </c:pt>
                <c:pt idx="5">
                  <c:v>33.086311475409872</c:v>
                </c:pt>
                <c:pt idx="6">
                  <c:v>33.992267759562857</c:v>
                </c:pt>
                <c:pt idx="7">
                  <c:v>34.029316939890712</c:v>
                </c:pt>
                <c:pt idx="8">
                  <c:v>34.23898907103824</c:v>
                </c:pt>
                <c:pt idx="9">
                  <c:v>34.811475409836063</c:v>
                </c:pt>
                <c:pt idx="10">
                  <c:v>34.872622950819647</c:v>
                </c:pt>
                <c:pt idx="11">
                  <c:v>34.914945355191293</c:v>
                </c:pt>
                <c:pt idx="12">
                  <c:v>35.541967213114752</c:v>
                </c:pt>
                <c:pt idx="13">
                  <c:v>35.831721311475398</c:v>
                </c:pt>
                <c:pt idx="14">
                  <c:v>36.508196721311478</c:v>
                </c:pt>
                <c:pt idx="15">
                  <c:v>36.684016393442612</c:v>
                </c:pt>
                <c:pt idx="16">
                  <c:v>38.075819672131168</c:v>
                </c:pt>
                <c:pt idx="17">
                  <c:v>38.568224043715873</c:v>
                </c:pt>
                <c:pt idx="18">
                  <c:v>39.043715846994537</c:v>
                </c:pt>
                <c:pt idx="19">
                  <c:v>39.147540983606561</c:v>
                </c:pt>
                <c:pt idx="20">
                  <c:v>31.382513661202189</c:v>
                </c:pt>
                <c:pt idx="21">
                  <c:v>31.975245901639351</c:v>
                </c:pt>
                <c:pt idx="22">
                  <c:v>32.087431693989068</c:v>
                </c:pt>
                <c:pt idx="23">
                  <c:v>33.21846994535516</c:v>
                </c:pt>
                <c:pt idx="24">
                  <c:v>33.988032786885242</c:v>
                </c:pt>
                <c:pt idx="25">
                  <c:v>34.142459016393452</c:v>
                </c:pt>
                <c:pt idx="26">
                  <c:v>34.52983606557374</c:v>
                </c:pt>
                <c:pt idx="27">
                  <c:v>35.44565573770489</c:v>
                </c:pt>
                <c:pt idx="28">
                  <c:v>36.118661202185777</c:v>
                </c:pt>
                <c:pt idx="29">
                  <c:v>36.772896174863419</c:v>
                </c:pt>
                <c:pt idx="30">
                  <c:v>37.139344262295083</c:v>
                </c:pt>
                <c:pt idx="31">
                  <c:v>37.234972677595628</c:v>
                </c:pt>
                <c:pt idx="32">
                  <c:v>37.930000000000021</c:v>
                </c:pt>
                <c:pt idx="33">
                  <c:v>38.420710382513647</c:v>
                </c:pt>
                <c:pt idx="34">
                  <c:v>38.846994535519123</c:v>
                </c:pt>
                <c:pt idx="35">
                  <c:v>39.360655737704917</c:v>
                </c:pt>
                <c:pt idx="36">
                  <c:v>39.562240437158472</c:v>
                </c:pt>
                <c:pt idx="37">
                  <c:v>40.767759562841533</c:v>
                </c:pt>
                <c:pt idx="38">
                  <c:v>41.185792349726768</c:v>
                </c:pt>
                <c:pt idx="39">
                  <c:v>41.92622950819672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F2-4FFF-8BC2-E591D05DF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758495"/>
        <c:axId val="25073894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Sheet2!$B$1</c15:sqref>
                        </c15:formulaRef>
                      </c:ext>
                    </c:extLst>
                    <c:strCache>
                      <c:ptCount val="1"/>
                      <c:pt idx="0">
                        <c:v>1km내복원하천여부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Sheet2!$A$2:$A$41</c15:sqref>
                        </c15:formulaRef>
                      </c:ext>
                    </c:extLst>
                    <c:strCache>
                      <c:ptCount val="40"/>
                      <c:pt idx="0">
                        <c:v>강남대로</c:v>
                      </c:pt>
                      <c:pt idx="1">
                        <c:v>강북구(번동)</c:v>
                      </c:pt>
                      <c:pt idx="2">
                        <c:v>관악구(신림동)</c:v>
                      </c:pt>
                      <c:pt idx="3">
                        <c:v>구로구(구로동)</c:v>
                      </c:pt>
                      <c:pt idx="4">
                        <c:v>노원구(상계동)</c:v>
                      </c:pt>
                      <c:pt idx="5">
                        <c:v>도봉구(쌍문동)</c:v>
                      </c:pt>
                      <c:pt idx="6">
                        <c:v>동대문구(용두동)</c:v>
                      </c:pt>
                      <c:pt idx="7">
                        <c:v>마포구(대흥동)</c:v>
                      </c:pt>
                      <c:pt idx="8">
                        <c:v>서대문구(남가좌동)</c:v>
                      </c:pt>
                      <c:pt idx="9">
                        <c:v>서초구(반포동)</c:v>
                      </c:pt>
                      <c:pt idx="10">
                        <c:v>송파구(삼전동)</c:v>
                      </c:pt>
                      <c:pt idx="11">
                        <c:v>영등포구(당산동)</c:v>
                      </c:pt>
                      <c:pt idx="12">
                        <c:v>정릉로</c:v>
                      </c:pt>
                      <c:pt idx="13">
                        <c:v>종로</c:v>
                      </c:pt>
                      <c:pt idx="14">
                        <c:v>종로구(효제동)</c:v>
                      </c:pt>
                      <c:pt idx="15">
                        <c:v>중구(서소문동)</c:v>
                      </c:pt>
                      <c:pt idx="16">
                        <c:v>중랑구(면목동,면목본동)</c:v>
                      </c:pt>
                      <c:pt idx="17">
                        <c:v>청계천로</c:v>
                      </c:pt>
                      <c:pt idx="18">
                        <c:v>홍릉로</c:v>
                      </c:pt>
                      <c:pt idx="19">
                        <c:v>화랑로</c:v>
                      </c:pt>
                      <c:pt idx="20">
                        <c:v>강남구(삼성2동)</c:v>
                      </c:pt>
                      <c:pt idx="21">
                        <c:v>강동구(천호1동)</c:v>
                      </c:pt>
                      <c:pt idx="22">
                        <c:v>강변북로</c:v>
                      </c:pt>
                      <c:pt idx="23">
                        <c:v>강서구(화곡동)</c:v>
                      </c:pt>
                      <c:pt idx="24">
                        <c:v>공항대로</c:v>
                      </c:pt>
                      <c:pt idx="25">
                        <c:v>광진구(구의동)</c:v>
                      </c:pt>
                      <c:pt idx="26">
                        <c:v>금천구(시흥5동)</c:v>
                      </c:pt>
                      <c:pt idx="27">
                        <c:v>도산대로</c:v>
                      </c:pt>
                      <c:pt idx="28">
                        <c:v>동작구(사당동)</c:v>
                      </c:pt>
                      <c:pt idx="29">
                        <c:v>동작대로</c:v>
                      </c:pt>
                      <c:pt idx="30">
                        <c:v>성동구(성수동)</c:v>
                      </c:pt>
                      <c:pt idx="31">
                        <c:v>성북구(길음동)</c:v>
                      </c:pt>
                      <c:pt idx="32">
                        <c:v>시흥대로</c:v>
                      </c:pt>
                      <c:pt idx="33">
                        <c:v>신촌로</c:v>
                      </c:pt>
                      <c:pt idx="34">
                        <c:v>양천구(신정동)</c:v>
                      </c:pt>
                      <c:pt idx="35">
                        <c:v>영등포로</c:v>
                      </c:pt>
                      <c:pt idx="36">
                        <c:v>용산구(한남동)</c:v>
                      </c:pt>
                      <c:pt idx="37">
                        <c:v>은평구(불광동)</c:v>
                      </c:pt>
                      <c:pt idx="38">
                        <c:v>천호대로</c:v>
                      </c:pt>
                      <c:pt idx="39">
                        <c:v>한강대로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Sheet2!$B$2:$B$41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  <c:pt idx="18">
                        <c:v>1</c:v>
                      </c:pt>
                      <c:pt idx="19">
                        <c:v>1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36F2-4FFF-8BC2-E591D05DF386}"/>
                  </c:ext>
                </c:extLst>
              </c15:ser>
            </c15:filteredScatterSeries>
          </c:ext>
        </c:extLst>
      </c:scatterChart>
      <c:valAx>
        <c:axId val="250758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38943"/>
        <c:crosses val="autoZero"/>
        <c:crossBetween val="midCat"/>
      </c:valAx>
      <c:valAx>
        <c:axId val="250738943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7584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cleanair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topis.seoul.go.kr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103221" y="2188211"/>
            <a:ext cx="397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하천 복원의</a:t>
            </a:r>
            <a:endParaRPr lang="en-US" altLang="ko-KR" sz="30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미세먼지 저감효과 예측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68593" y="5513786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그린네어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(Green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Air)</a:t>
            </a: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공하영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박나영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이예찬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조용상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204009" y="1536323"/>
            <a:ext cx="1774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2021 2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 전공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FB277-A3D2-4179-8759-95337A123201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645589-5221-4549-BD15-8EEAE09CBB57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CDC1E-A62A-40A4-ABE9-2080066C1D2D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8890E6-2354-4F00-BDCB-900218EA084C}"/>
              </a:ext>
            </a:extLst>
          </p:cNvPr>
          <p:cNvSpPr/>
          <p:nvPr/>
        </p:nvSpPr>
        <p:spPr>
          <a:xfrm>
            <a:off x="551458" y="2209605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평균기온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2B719C7-99BB-4A5C-9B88-B4C21CB439E4}"/>
              </a:ext>
            </a:extLst>
          </p:cNvPr>
          <p:cNvCxnSpPr>
            <a:cxnSpLocks/>
          </p:cNvCxnSpPr>
          <p:nvPr/>
        </p:nvCxnSpPr>
        <p:spPr>
          <a:xfrm>
            <a:off x="775062" y="2241927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A56619-DF65-482C-AA25-AAAF85F3F677}"/>
              </a:ext>
            </a:extLst>
          </p:cNvPr>
          <p:cNvSpPr/>
          <p:nvPr/>
        </p:nvSpPr>
        <p:spPr>
          <a:xfrm>
            <a:off x="4526539" y="2240974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평균풍속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AA0CD-CF88-4A4B-BA77-D42E6335E51F}"/>
              </a:ext>
            </a:extLst>
          </p:cNvPr>
          <p:cNvCxnSpPr>
            <a:cxnSpLocks/>
          </p:cNvCxnSpPr>
          <p:nvPr/>
        </p:nvCxnSpPr>
        <p:spPr>
          <a:xfrm>
            <a:off x="4750143" y="2273296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7419DB-F287-47B3-BC24-6402311AE810}"/>
              </a:ext>
            </a:extLst>
          </p:cNvPr>
          <p:cNvSpPr/>
          <p:nvPr/>
        </p:nvSpPr>
        <p:spPr>
          <a:xfrm>
            <a:off x="8556362" y="2275527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강수량합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F3C326-00AC-44E7-9AF2-0E9049282E1D}"/>
              </a:ext>
            </a:extLst>
          </p:cNvPr>
          <p:cNvCxnSpPr>
            <a:cxnSpLocks/>
          </p:cNvCxnSpPr>
          <p:nvPr/>
        </p:nvCxnSpPr>
        <p:spPr>
          <a:xfrm>
            <a:off x="8779966" y="2307849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CD36B3-20E5-489A-A75D-B699D5C44C4B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48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584B3D0-7BF1-4460-999C-A84A70FA9DB7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C4E6E4-2B5F-45FD-998F-5267B025B8EA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409473-0917-456D-99F5-486A278927B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AEE535-6858-44C7-81E5-4A5C3AEEB37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F98D-735E-4285-97E5-9712D932C9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47F2E-D46A-41CD-B055-ED4607394358}"/>
              </a:ext>
            </a:extLst>
          </p:cNvPr>
          <p:cNvSpPr txBox="1"/>
          <p:nvPr/>
        </p:nvSpPr>
        <p:spPr>
          <a:xfrm>
            <a:off x="2338499" y="420650"/>
            <a:ext cx="9509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이중차분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(DID; Difference in Difference)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C567E733-1451-48CF-8988-2F60266C9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019755"/>
              </p:ext>
            </p:extLst>
          </p:nvPr>
        </p:nvGraphicFramePr>
        <p:xfrm>
          <a:off x="404446" y="129090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D7A287-B8CE-486E-AAF8-9EC6695B6428}"/>
              </a:ext>
            </a:extLst>
          </p:cNvPr>
          <p:cNvSpPr txBox="1"/>
          <p:nvPr/>
        </p:nvSpPr>
        <p:spPr>
          <a:xfrm>
            <a:off x="732692" y="4572000"/>
            <a:ext cx="10943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2015~2020</a:t>
            </a:r>
            <a:r>
              <a:rPr lang="ko-KR" altLang="en-US" dirty="0"/>
              <a:t>년 데이터 사용하여 분석</a:t>
            </a:r>
            <a:endParaRPr lang="en-US" altLang="ko-KR" dirty="0"/>
          </a:p>
          <a:p>
            <a:r>
              <a:rPr lang="ko-KR" altLang="en-US" dirty="0"/>
              <a:t>복원하천이 없는 관측소의 </a:t>
            </a:r>
            <a:r>
              <a:rPr lang="ko-KR" altLang="en-US" dirty="0" err="1"/>
              <a:t>미세먼지값</a:t>
            </a:r>
            <a:r>
              <a:rPr lang="ko-KR" altLang="en-US" dirty="0"/>
              <a:t> </a:t>
            </a:r>
            <a:r>
              <a:rPr lang="en-US" altLang="ko-KR" dirty="0"/>
              <a:t>: 44.882557</a:t>
            </a:r>
          </a:p>
          <a:p>
            <a:r>
              <a:rPr lang="ko-KR" altLang="en-US" dirty="0"/>
              <a:t>복원하천이 있는 관측소의 </a:t>
            </a:r>
            <a:r>
              <a:rPr lang="ko-KR" altLang="en-US" dirty="0" err="1"/>
              <a:t>미세먼지값</a:t>
            </a:r>
            <a:r>
              <a:rPr lang="ko-KR" altLang="en-US" dirty="0"/>
              <a:t> </a:t>
            </a:r>
            <a:r>
              <a:rPr lang="en-US" altLang="ko-KR" dirty="0"/>
              <a:t>: 42.479972</a:t>
            </a:r>
            <a:endParaRPr lang="ko-KR" altLang="en-US" dirty="0"/>
          </a:p>
          <a:p>
            <a:r>
              <a:rPr lang="ko-KR" altLang="en-US" dirty="0"/>
              <a:t>하천 복원의 미세먼지 처리효과 </a:t>
            </a:r>
            <a:r>
              <a:rPr lang="en-US" altLang="ko-KR" dirty="0"/>
              <a:t>== 2.402586</a:t>
            </a:r>
          </a:p>
          <a:p>
            <a:r>
              <a:rPr lang="ko-KR" altLang="en-US" dirty="0"/>
              <a:t>하천 복원그룹이 일평균 미세먼지 </a:t>
            </a:r>
            <a:r>
              <a:rPr lang="en-US" altLang="ko-KR" dirty="0"/>
              <a:t>2.40</a:t>
            </a:r>
            <a:r>
              <a:rPr lang="ko-KR" altLang="en-US" dirty="0"/>
              <a:t>정도 낮게 나타나는 것으로 나타났다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027CF-DB59-477C-A59A-7A68EC5A1B08}"/>
              </a:ext>
            </a:extLst>
          </p:cNvPr>
          <p:cNvSpPr txBox="1"/>
          <p:nvPr/>
        </p:nvSpPr>
        <p:spPr>
          <a:xfrm>
            <a:off x="6096000" y="1971304"/>
            <a:ext cx="5054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시간이 지남에 따라 복원하천의 미세먼지 감축효과를 측정하게 위해 하천공사가 있었던 그룹과 없었던 그룹의 </a:t>
            </a:r>
            <a:r>
              <a:rPr lang="ko-KR" altLang="en-US" dirty="0" err="1"/>
              <a:t>미세먼지차이를</a:t>
            </a:r>
            <a:r>
              <a:rPr lang="ko-KR" altLang="en-US" dirty="0"/>
              <a:t> 파악하였다</a:t>
            </a:r>
            <a:r>
              <a:rPr lang="en-US" altLang="ko-KR" dirty="0"/>
              <a:t>. </a:t>
            </a:r>
            <a:r>
              <a:rPr lang="ko-KR" altLang="en-US" dirty="0"/>
              <a:t>이 둘의 다른 변수들의 효과가 동일하다고 </a:t>
            </a:r>
            <a:r>
              <a:rPr lang="ko-KR" altLang="en-US" dirty="0" err="1"/>
              <a:t>가정했을때</a:t>
            </a:r>
            <a:r>
              <a:rPr lang="ko-KR" altLang="en-US" dirty="0"/>
              <a:t> 두 그룹간 차이는 하천복원에 의한 것으로 나타나기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79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37CA-2E22-4EFF-A8EF-C90ED463E154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8" y="420650"/>
            <a:ext cx="88101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성향점수매칭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(Propensity Score Matching)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8190F14-513A-402F-BA6A-454AD8BDBC28}"/>
              </a:ext>
            </a:extLst>
          </p:cNvPr>
          <p:cNvSpPr/>
          <p:nvPr/>
        </p:nvSpPr>
        <p:spPr>
          <a:xfrm>
            <a:off x="1951892" y="1524000"/>
            <a:ext cx="890954" cy="8909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녹지면적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교란변수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CBE1557-59BA-4D48-A864-1F443E35995C}"/>
              </a:ext>
            </a:extLst>
          </p:cNvPr>
          <p:cNvSpPr/>
          <p:nvPr/>
        </p:nvSpPr>
        <p:spPr>
          <a:xfrm>
            <a:off x="902677" y="2983523"/>
            <a:ext cx="890954" cy="8909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평균기온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5045D5-FF4F-4E09-933C-42A76A9DD352}"/>
              </a:ext>
            </a:extLst>
          </p:cNvPr>
          <p:cNvSpPr/>
          <p:nvPr/>
        </p:nvSpPr>
        <p:spPr>
          <a:xfrm>
            <a:off x="2842846" y="2983523"/>
            <a:ext cx="890954" cy="8909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미세먼지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3DCA7F-F5EB-47A3-876C-4D9717B8C8C3}"/>
              </a:ext>
            </a:extLst>
          </p:cNvPr>
          <p:cNvCxnSpPr>
            <a:cxnSpLocks/>
          </p:cNvCxnSpPr>
          <p:nvPr/>
        </p:nvCxnSpPr>
        <p:spPr>
          <a:xfrm flipH="1">
            <a:off x="1568470" y="2414954"/>
            <a:ext cx="478926" cy="568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24F323-5680-43E3-B404-95FD6AA77219}"/>
              </a:ext>
            </a:extLst>
          </p:cNvPr>
          <p:cNvCxnSpPr/>
          <p:nvPr/>
        </p:nvCxnSpPr>
        <p:spPr>
          <a:xfrm>
            <a:off x="2731477" y="2414954"/>
            <a:ext cx="410308" cy="52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CD50AAF-E678-48F2-8928-E56E0DA10112}"/>
              </a:ext>
            </a:extLst>
          </p:cNvPr>
          <p:cNvCxnSpPr/>
          <p:nvPr/>
        </p:nvCxnSpPr>
        <p:spPr>
          <a:xfrm>
            <a:off x="1905000" y="3429000"/>
            <a:ext cx="826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348CEC-1205-472D-AB58-01355663E7E2}"/>
              </a:ext>
            </a:extLst>
          </p:cNvPr>
          <p:cNvSpPr txBox="1"/>
          <p:nvPr/>
        </p:nvSpPr>
        <p:spPr>
          <a:xfrm>
            <a:off x="982933" y="3995678"/>
            <a:ext cx="10916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공통변수 </a:t>
            </a:r>
            <a:r>
              <a:rPr lang="en-US" altLang="ko-KR" dirty="0"/>
              <a:t>: </a:t>
            </a:r>
            <a:r>
              <a:rPr lang="ko-KR" altLang="en-US" dirty="0"/>
              <a:t>주거밀집도</a:t>
            </a:r>
            <a:r>
              <a:rPr lang="en-US" altLang="ko-KR" dirty="0"/>
              <a:t>, </a:t>
            </a:r>
            <a:r>
              <a:rPr lang="ko-KR" altLang="en-US" dirty="0"/>
              <a:t>평균기온</a:t>
            </a:r>
            <a:r>
              <a:rPr lang="en-US" altLang="ko-KR" dirty="0"/>
              <a:t>, </a:t>
            </a:r>
            <a:r>
              <a:rPr lang="ko-KR" altLang="en-US" dirty="0"/>
              <a:t>평균풍속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교란변수 </a:t>
            </a:r>
            <a:r>
              <a:rPr lang="en-US" altLang="ko-KR" dirty="0"/>
              <a:t>: </a:t>
            </a:r>
            <a:r>
              <a:rPr lang="ko-KR" altLang="en-US" dirty="0"/>
              <a:t>녹지면적</a:t>
            </a:r>
            <a:r>
              <a:rPr lang="en-US" altLang="ko-KR" dirty="0"/>
              <a:t>, </a:t>
            </a:r>
            <a:r>
              <a:rPr lang="ko-KR" altLang="en-US" dirty="0"/>
              <a:t>교통량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교란변수 없이 측정했을 때 </a:t>
            </a:r>
            <a:r>
              <a:rPr lang="en-US" altLang="ko-KR" dirty="0"/>
              <a:t>: -0.1044862052710895</a:t>
            </a:r>
          </a:p>
          <a:p>
            <a:r>
              <a:rPr lang="ko-KR" altLang="en-US" dirty="0"/>
              <a:t>녹지면적을 교란변수로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: -0.44681951837309225</a:t>
            </a:r>
          </a:p>
          <a:p>
            <a:r>
              <a:rPr lang="ko-KR" altLang="en-US" dirty="0"/>
              <a:t>녹지면적 및 교통량을 교란변수로 </a:t>
            </a:r>
            <a:r>
              <a:rPr lang="ko-KR" altLang="en-US" dirty="0" err="1"/>
              <a:t>설정시</a:t>
            </a:r>
            <a:r>
              <a:rPr lang="ko-KR" altLang="en-US" dirty="0"/>
              <a:t> </a:t>
            </a:r>
            <a:r>
              <a:rPr lang="en-US" altLang="ko-KR" dirty="0"/>
              <a:t>: -0.5363364995356937</a:t>
            </a:r>
          </a:p>
          <a:p>
            <a:r>
              <a:rPr lang="ko-KR" altLang="en-US" dirty="0"/>
              <a:t>녹지면적</a:t>
            </a:r>
            <a:r>
              <a:rPr lang="en-US" altLang="ko-KR" dirty="0"/>
              <a:t>, </a:t>
            </a:r>
            <a:r>
              <a:rPr lang="ko-KR" altLang="en-US" dirty="0"/>
              <a:t>교통량</a:t>
            </a:r>
            <a:r>
              <a:rPr lang="en-US" altLang="ko-KR" dirty="0"/>
              <a:t>, </a:t>
            </a:r>
            <a:r>
              <a:rPr lang="ko-KR" altLang="en-US" dirty="0"/>
              <a:t>주거밀집도 </a:t>
            </a:r>
            <a:r>
              <a:rPr lang="en-US" altLang="ko-KR" dirty="0"/>
              <a:t>: -1.150616838262029</a:t>
            </a:r>
          </a:p>
          <a:p>
            <a:endParaRPr lang="en-US" altLang="ko-KR" dirty="0"/>
          </a:p>
          <a:p>
            <a:r>
              <a:rPr lang="ko-KR" altLang="en-US" dirty="0"/>
              <a:t>다른 조건과 상관없이 하천공사만을 통해 </a:t>
            </a:r>
            <a:r>
              <a:rPr lang="en-US" altLang="ko-KR" dirty="0"/>
              <a:t>0.1</a:t>
            </a:r>
            <a:r>
              <a:rPr lang="ko-KR" altLang="en-US" dirty="0"/>
              <a:t>만큼의 미세먼지 감소효과가 있고 녹지</a:t>
            </a:r>
            <a:r>
              <a:rPr lang="en-US" altLang="ko-KR" dirty="0"/>
              <a:t>, </a:t>
            </a:r>
            <a:r>
              <a:rPr lang="ko-KR" altLang="en-US" dirty="0"/>
              <a:t>교통량</a:t>
            </a:r>
            <a:r>
              <a:rPr lang="en-US" altLang="ko-KR" dirty="0"/>
              <a:t>, </a:t>
            </a:r>
            <a:r>
              <a:rPr lang="ko-KR" altLang="en-US" dirty="0"/>
              <a:t>밀집도의 상관관계까지 고려한다면 </a:t>
            </a:r>
            <a:r>
              <a:rPr lang="en-US" altLang="ko-KR" dirty="0"/>
              <a:t>1.15</a:t>
            </a:r>
            <a:r>
              <a:rPr lang="ko-KR" altLang="en-US" dirty="0"/>
              <a:t>만큼의 미세먼지 감소효과가 있다고 측정할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26577-3F04-45E7-AD5F-C02A7C5D415B}"/>
              </a:ext>
            </a:extLst>
          </p:cNvPr>
          <p:cNvSpPr txBox="1"/>
          <p:nvPr/>
        </p:nvSpPr>
        <p:spPr>
          <a:xfrm>
            <a:off x="5842660" y="1524000"/>
            <a:ext cx="4780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처리변수의 영향을 받은 집단과 받지 않은 집단의 객체들 각각에 점수를 매김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매겨진 점수에 따라 처리변수를 적용한 샘플과 적용하지 않은 샘플을 비교하여 처리변수의 효과를 추정한다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변수들과 인과관계가 존재하는 변수는 교란변수로 설정하여 분석한다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41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37CA-2E22-4EFF-A8EF-C90ED463E154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8" y="420650"/>
            <a:ext cx="88101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회귀분석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48CEC-1205-472D-AB58-01355663E7E2}"/>
              </a:ext>
            </a:extLst>
          </p:cNvPr>
          <p:cNvSpPr txBox="1"/>
          <p:nvPr/>
        </p:nvSpPr>
        <p:spPr>
          <a:xfrm>
            <a:off x="982933" y="5111014"/>
            <a:ext cx="1032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1km</a:t>
            </a:r>
            <a:r>
              <a:rPr lang="ko-KR" altLang="en-US" dirty="0"/>
              <a:t>내 복원하천여부는 </a:t>
            </a:r>
            <a:r>
              <a:rPr lang="ko-KR" altLang="en-US" dirty="0" err="1"/>
              <a:t>미세먼지량과</a:t>
            </a:r>
            <a:r>
              <a:rPr lang="ko-KR" altLang="en-US" dirty="0"/>
              <a:t> 음의 상관관계로 가설하는 바와 같은 결과이지만 </a:t>
            </a:r>
            <a:r>
              <a:rPr lang="en-US" altLang="ko-KR" dirty="0"/>
              <a:t>P</a:t>
            </a:r>
            <a:r>
              <a:rPr lang="ko-KR" altLang="en-US" dirty="0"/>
              <a:t>값은 </a:t>
            </a:r>
            <a:r>
              <a:rPr lang="en-US" altLang="ko-KR" dirty="0"/>
              <a:t>12%</a:t>
            </a:r>
            <a:r>
              <a:rPr lang="ko-KR" altLang="en-US" dirty="0"/>
              <a:t>정도이다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녹지면적과 주거밀집도는 모두 음의 상관관계이고 </a:t>
            </a:r>
            <a:r>
              <a:rPr lang="en-US" altLang="ko-KR" dirty="0"/>
              <a:t>1%</a:t>
            </a:r>
            <a:r>
              <a:rPr lang="ko-KR" altLang="en-US" dirty="0"/>
              <a:t>수준에서 유의함을 알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교통량은 낮은 양의상관관계를 나타내지만 유의수준이 </a:t>
            </a:r>
            <a:r>
              <a:rPr lang="en-US" altLang="ko-KR" dirty="0"/>
              <a:t>41%</a:t>
            </a:r>
            <a:r>
              <a:rPr lang="ko-KR" altLang="en-US" dirty="0"/>
              <a:t>로 나타나 관계를 확정할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평균기온과 평균풍속은 각각 양과 음의 상관관계를 나타내나 </a:t>
            </a:r>
            <a:r>
              <a:rPr lang="en-US" altLang="ko-KR" dirty="0"/>
              <a:t>20%</a:t>
            </a:r>
            <a:r>
              <a:rPr lang="ko-KR" altLang="en-US" dirty="0"/>
              <a:t>수준의 유의함을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강수량은 미세먼지와 음의 상관관계를 갖고 유의하지만 그 </a:t>
            </a:r>
            <a:r>
              <a:rPr lang="ko-KR" altLang="en-US" dirty="0" err="1"/>
              <a:t>회귀값이</a:t>
            </a:r>
            <a:r>
              <a:rPr lang="ko-KR" altLang="en-US" dirty="0"/>
              <a:t> 낮음을 알 수 있다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5FA3FABF-C2C2-4614-8DBE-8431A681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101101"/>
              </p:ext>
            </p:extLst>
          </p:nvPr>
        </p:nvGraphicFramePr>
        <p:xfrm>
          <a:off x="1092887" y="1096298"/>
          <a:ext cx="10116180" cy="37084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10334">
                  <a:extLst>
                    <a:ext uri="{9D8B030D-6E8A-4147-A177-3AD203B41FA5}">
                      <a16:colId xmlns:a16="http://schemas.microsoft.com/office/drawing/2014/main" val="1166991915"/>
                    </a:ext>
                  </a:extLst>
                </a:gridCol>
                <a:gridCol w="1636138">
                  <a:extLst>
                    <a:ext uri="{9D8B030D-6E8A-4147-A177-3AD203B41FA5}">
                      <a16:colId xmlns:a16="http://schemas.microsoft.com/office/drawing/2014/main" val="3281266430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541919162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1178648391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3174087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coef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std err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P&gt;|t|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021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const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62.749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9.848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6.372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015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연도더미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-1.644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0.282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-5.831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25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주거밀집도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(%)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-0.154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-2.572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0.011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083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교통량</a:t>
                      </a: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천대</a:t>
                      </a: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0.832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0.407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3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1km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내복원하천여부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-1.336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0.860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-1.554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0.122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555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총녹지면적</a:t>
                      </a: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(1</a:t>
                      </a:r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제곱키로미터</a:t>
                      </a: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-3.804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-2.900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0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평균기온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0.721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0.562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1.284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0.201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01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평균풍속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-1.368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1.152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-1.188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0.237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5077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강수량합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-0.008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-4.322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87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48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37CA-2E22-4EFF-A8EF-C90ED463E154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8" y="420650"/>
            <a:ext cx="88101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회귀분석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표준화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48CEC-1205-472D-AB58-01355663E7E2}"/>
              </a:ext>
            </a:extLst>
          </p:cNvPr>
          <p:cNvSpPr txBox="1"/>
          <p:nvPr/>
        </p:nvSpPr>
        <p:spPr>
          <a:xfrm>
            <a:off x="982933" y="5111014"/>
            <a:ext cx="10322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변수가 더 큰 영향을 끼치는지 표준화 회귀분석을 진행</a:t>
            </a:r>
            <a:endParaRPr lang="en-US" altLang="ko-KR" dirty="0"/>
          </a:p>
          <a:p>
            <a:r>
              <a:rPr lang="ko-KR" altLang="en-US" dirty="0"/>
              <a:t>연도더미가 큰 상관관계를 나타내는데 이는 시간이 지남에 따라 미세먼지가 감소하는 트렌드가 반영될 가능성이 존재</a:t>
            </a:r>
            <a:endParaRPr lang="en-US" altLang="ko-KR" dirty="0"/>
          </a:p>
          <a:p>
            <a:r>
              <a:rPr lang="ko-KR" altLang="en-US" dirty="0"/>
              <a:t>주거밀집도와 녹지면적이 </a:t>
            </a:r>
            <a:r>
              <a:rPr lang="ko-KR" altLang="en-US" dirty="0" err="1"/>
              <a:t>미세먼지량에</a:t>
            </a:r>
            <a:r>
              <a:rPr lang="ko-KR" altLang="en-US" dirty="0"/>
              <a:t> 큰 영향을 끼치는 것으로 나타났다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5FA3FABF-C2C2-4614-8DBE-8431A6816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46357"/>
              </p:ext>
            </p:extLst>
          </p:nvPr>
        </p:nvGraphicFramePr>
        <p:xfrm>
          <a:off x="1092887" y="1096298"/>
          <a:ext cx="10116180" cy="37084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10334">
                  <a:extLst>
                    <a:ext uri="{9D8B030D-6E8A-4147-A177-3AD203B41FA5}">
                      <a16:colId xmlns:a16="http://schemas.microsoft.com/office/drawing/2014/main" val="1166991915"/>
                    </a:ext>
                  </a:extLst>
                </a:gridCol>
                <a:gridCol w="1636138">
                  <a:extLst>
                    <a:ext uri="{9D8B030D-6E8A-4147-A177-3AD203B41FA5}">
                      <a16:colId xmlns:a16="http://schemas.microsoft.com/office/drawing/2014/main" val="3281266430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541919162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1178648391"/>
                    </a:ext>
                  </a:extLst>
                </a:gridCol>
                <a:gridCol w="2023236">
                  <a:extLst>
                    <a:ext uri="{9D8B030D-6E8A-4147-A177-3AD203B41FA5}">
                      <a16:colId xmlns:a16="http://schemas.microsoft.com/office/drawing/2014/main" val="3174087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서울한강체 EB" panose="02020503020101020101" pitchFamily="18" charset="-127"/>
                        <a:ea typeface="서울한강체 EB" panose="020205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coef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std err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P&gt;|t|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021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const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0.059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0.132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0.895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015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연도더미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-0.412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-5.831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25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주거밀집도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-0.176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-2.572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0.011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083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교통량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0.832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0.407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33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1km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내복원하천여부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-0.098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-1.554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0.122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555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총녹지면적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-0.182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-2.900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0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평균기온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0.085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1.284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0.201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01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평균풍속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-0.077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-1.188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0.237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5077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강수량합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-0.310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-4.322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0.000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87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93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49A56B-73E5-4791-8AF1-2E3EEDDA1C6A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34199A-1D5A-48F0-8385-264F91259B8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D6A517-D5A6-4D29-80B9-16038489A94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0BC1223-41FD-4C16-970E-589DE10872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37CA-2E22-4EFF-A8EF-C90ED463E154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9775-DE28-4E6D-9D41-38D8B45CE068}"/>
              </a:ext>
            </a:extLst>
          </p:cNvPr>
          <p:cNvSpPr txBox="1"/>
          <p:nvPr/>
        </p:nvSpPr>
        <p:spPr>
          <a:xfrm>
            <a:off x="2338498" y="420650"/>
            <a:ext cx="88101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48CEC-1205-472D-AB58-01355663E7E2}"/>
              </a:ext>
            </a:extLst>
          </p:cNvPr>
          <p:cNvSpPr txBox="1"/>
          <p:nvPr/>
        </p:nvSpPr>
        <p:spPr>
          <a:xfrm>
            <a:off x="982933" y="5555947"/>
            <a:ext cx="1032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머신러닝으로</a:t>
            </a:r>
            <a:r>
              <a:rPr lang="ko-KR" altLang="en-US" dirty="0"/>
              <a:t> 학습한 회귀분석 모델을 사용하여 </a:t>
            </a:r>
            <a:r>
              <a:rPr lang="en-US" altLang="ko-KR" dirty="0"/>
              <a:t>2020</a:t>
            </a:r>
            <a:r>
              <a:rPr lang="ko-KR" altLang="en-US" dirty="0"/>
              <a:t>년 기준 복개하천 복원공사시 각 미세먼지 관측소의 미세먼지 변화량을 예측하여 산출하였다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개의 관측소 중 </a:t>
            </a:r>
            <a:r>
              <a:rPr lang="en-US" altLang="ko-KR" dirty="0"/>
              <a:t>9</a:t>
            </a:r>
            <a:r>
              <a:rPr lang="ko-KR" altLang="en-US" dirty="0"/>
              <a:t>개의 관측소에서 미세먼지 감소가 예상되며 일평균 </a:t>
            </a:r>
            <a:r>
              <a:rPr lang="en-US" altLang="ko-KR" dirty="0"/>
              <a:t>3.55</a:t>
            </a:r>
            <a:r>
              <a:rPr lang="ko-KR" altLang="en-US" dirty="0"/>
              <a:t>만큼의 미세먼지 감축효과가 </a:t>
            </a:r>
            <a:r>
              <a:rPr lang="ko-KR" altLang="en-US" dirty="0" err="1"/>
              <a:t>있는것으로</a:t>
            </a:r>
            <a:r>
              <a:rPr lang="ko-KR" altLang="en-US" dirty="0"/>
              <a:t> 예상된다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주거밀집도가 낮고 교통량이 높은 동대문구</a:t>
            </a:r>
            <a:r>
              <a:rPr lang="en-US" altLang="ko-KR" dirty="0"/>
              <a:t>, </a:t>
            </a:r>
            <a:r>
              <a:rPr lang="ko-KR" altLang="en-US" dirty="0"/>
              <a:t>동작대로</a:t>
            </a:r>
            <a:r>
              <a:rPr lang="en-US" altLang="ko-KR" dirty="0"/>
              <a:t>, </a:t>
            </a:r>
            <a:r>
              <a:rPr lang="ko-KR" altLang="en-US" dirty="0" err="1"/>
              <a:t>정릉로</a:t>
            </a:r>
            <a:r>
              <a:rPr lang="ko-KR" altLang="en-US" dirty="0"/>
              <a:t> 지점은 미세먼지 감축효과가 없는 것으로 예상된다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8593103-2CC4-450F-BDC2-0660AB0C0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337658"/>
              </p:ext>
            </p:extLst>
          </p:nvPr>
        </p:nvGraphicFramePr>
        <p:xfrm>
          <a:off x="1913247" y="1124024"/>
          <a:ext cx="8128000" cy="445008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926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51157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미세먼지 관측소명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복원공사 후 미세먼지 변화량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2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강북구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번동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-8.16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435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관악구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신림동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-0.64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622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금천구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시흥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999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동대문구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용두동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2.82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352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동작대로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3.13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056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서대문구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남가좌동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844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성북구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길음동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430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신촌로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-3.18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21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은평규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불광동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-2.94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19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정릉로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1.89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437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한강대로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한강체 EB" panose="02020503020101020101" pitchFamily="18" charset="-127"/>
                          <a:ea typeface="서울한강체 EB" panose="02020503020101020101" pitchFamily="18" charset="-127"/>
                        </a:rPr>
                        <a:t>-6.09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425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2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0AA4B3A-617F-4962-BB18-1E9D9C1299E4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593D-4941-41C6-913A-78B95F2CE2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BA3A68-B836-44F9-B009-A5D940B0ABC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8AF727-5592-4823-806F-CD76C554A1E1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5F0A0-E173-4CF4-9144-7DA270446FA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6EED6-D150-4941-BACB-5972C1BC4CE9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0F2365-1EF6-4EFF-8158-DB099AD6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3" y="1822047"/>
            <a:ext cx="1606953" cy="160695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07F0C6-BAF4-491F-A6E8-F338D93DF1F2}"/>
              </a:ext>
            </a:extLst>
          </p:cNvPr>
          <p:cNvSpPr/>
          <p:nvPr/>
        </p:nvSpPr>
        <p:spPr>
          <a:xfrm>
            <a:off x="49145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7DD87C-2A29-4609-A897-5EFA8E91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68" y="1822047"/>
            <a:ext cx="1606953" cy="160695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861283-86FF-475C-AC26-78082D4C18B8}"/>
              </a:ext>
            </a:extLst>
          </p:cNvPr>
          <p:cNvSpPr/>
          <p:nvPr/>
        </p:nvSpPr>
        <p:spPr>
          <a:xfrm>
            <a:off x="336739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FDAC15-237E-42F3-A184-79302EB4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3" y="1822047"/>
            <a:ext cx="1606953" cy="160695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3A88AD5-079F-4123-860A-7252AD3757B2}"/>
              </a:ext>
            </a:extLst>
          </p:cNvPr>
          <p:cNvSpPr/>
          <p:nvPr/>
        </p:nvSpPr>
        <p:spPr>
          <a:xfrm>
            <a:off x="6259906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819352-4EB4-4D40-8E2C-EF01C75F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718" y="1822047"/>
            <a:ext cx="1606953" cy="160695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28A754-3F30-410F-BD3C-C248C50A11F3}"/>
              </a:ext>
            </a:extLst>
          </p:cNvPr>
          <p:cNvSpPr/>
          <p:nvPr/>
        </p:nvSpPr>
        <p:spPr>
          <a:xfrm>
            <a:off x="9135841" y="3908581"/>
            <a:ext cx="2564705" cy="25072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1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A2611A-BBD1-442C-A570-F51C8F563FD5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4F8948-6C38-4221-B748-EFA35696CA16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03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841BBE-787B-4F5B-B4E2-293B2AC94D8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331177-5B20-4E37-BD1C-3B89B947B644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마무리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657B8-A78D-45C3-9022-BF3536544403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가나다라마바사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0595B-8FE7-483F-B54F-9FC1EEC86B03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49397-7025-435B-881F-5E258E114C6C}"/>
              </a:ext>
            </a:extLst>
          </p:cNvPr>
          <p:cNvSpPr txBox="1"/>
          <p:nvPr/>
        </p:nvSpPr>
        <p:spPr>
          <a:xfrm>
            <a:off x="635031" y="1436914"/>
            <a:ext cx="8906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기상데이터 모델을 추가해서 상층대기와 도시대기의 변화에 따른 미세먼지 변화량을 </a:t>
            </a:r>
            <a:r>
              <a:rPr lang="ko-KR" altLang="en-US" dirty="0" err="1"/>
              <a:t>추가해야한다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데이터가 </a:t>
            </a:r>
            <a:r>
              <a:rPr lang="en-US" altLang="ko-KR" dirty="0"/>
              <a:t>2015</a:t>
            </a:r>
            <a:r>
              <a:rPr lang="ko-KR" altLang="en-US" dirty="0" err="1"/>
              <a:t>년부터로</a:t>
            </a:r>
            <a:r>
              <a:rPr lang="ko-KR" altLang="en-US" dirty="0"/>
              <a:t> 짧은데 이를 더 긴 기간으로 확장하는 것이 필요하다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하천복원공사의 경우 아직 공사면적이나 </a:t>
            </a:r>
            <a:r>
              <a:rPr lang="ko-KR" altLang="en-US" dirty="0" err="1"/>
              <a:t>공사후</a:t>
            </a:r>
            <a:r>
              <a:rPr lang="ko-KR" altLang="en-US" dirty="0"/>
              <a:t> 증가하는 녹지면적</a:t>
            </a:r>
            <a:r>
              <a:rPr lang="en-US" altLang="ko-KR" dirty="0"/>
              <a:t>, </a:t>
            </a:r>
            <a:r>
              <a:rPr lang="ko-KR" altLang="en-US" dirty="0"/>
              <a:t>증감하는 교통량을 알 수 없어 정확한 예측모델 구축이 어려웠다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26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82201" y="49337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955040"/>
            <a:ext cx="3771900" cy="50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22778" y="1416705"/>
            <a:ext cx="2028038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배경 및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22776" y="2682572"/>
            <a:ext cx="2187623" cy="130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 시각화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A29E-0359-431E-8421-ECEFBEECAB9A}"/>
              </a:ext>
            </a:extLst>
          </p:cNvPr>
          <p:cNvSpPr txBox="1"/>
          <p:nvPr/>
        </p:nvSpPr>
        <p:spPr>
          <a:xfrm>
            <a:off x="4802456" y="4013269"/>
            <a:ext cx="2028038" cy="93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분석결과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A2736-2094-4750-A325-189484FB17FF}"/>
              </a:ext>
            </a:extLst>
          </p:cNvPr>
          <p:cNvSpPr txBox="1"/>
          <p:nvPr/>
        </p:nvSpPr>
        <p:spPr>
          <a:xfrm>
            <a:off x="4802456" y="4974635"/>
            <a:ext cx="2573703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보완점 및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느낀점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7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하천 복원 계획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E866ED-B932-4386-9064-3F4D5A9C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70" y="1690334"/>
            <a:ext cx="6485058" cy="3426068"/>
          </a:xfrm>
          <a:prstGeom prst="rect">
            <a:avLst/>
          </a:prstGeom>
        </p:spPr>
      </p:pic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A0E05655-82AF-4FC8-A08C-DA89A546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78" y="3403368"/>
            <a:ext cx="7406834" cy="1248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3ACFDF-1803-49A9-B60E-45C9C086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35" y="4987278"/>
            <a:ext cx="6697148" cy="1027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D6AAD-3C79-4F9E-9351-C53D80B05B38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350122" y="2727281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2684513" y="2788360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4910509" y="2912329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1242028" y="3776494"/>
            <a:ext cx="433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바람길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조성으로 여름철 미세먼지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7%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감소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23DED5-D93B-4245-A5C1-885330755AAE}"/>
              </a:ext>
            </a:extLst>
          </p:cNvPr>
          <p:cNvSpPr/>
          <p:nvPr/>
        </p:nvSpPr>
        <p:spPr>
          <a:xfrm>
            <a:off x="6955678" y="272059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5A348-0DFF-4C89-8FD0-2151BAB40592}"/>
              </a:ext>
            </a:extLst>
          </p:cNvPr>
          <p:cNvSpPr txBox="1"/>
          <p:nvPr/>
        </p:nvSpPr>
        <p:spPr>
          <a:xfrm>
            <a:off x="8290069" y="2781677"/>
            <a:ext cx="119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49C1F1A-D821-4AF8-AB6F-51E9781C8B9D}"/>
              </a:ext>
            </a:extLst>
          </p:cNvPr>
          <p:cNvSpPr/>
          <p:nvPr/>
        </p:nvSpPr>
        <p:spPr>
          <a:xfrm flipV="1">
            <a:off x="10516065" y="290564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F2013-64B2-4E9D-968A-36DDEFAD5D9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76B33A-45CC-4DE8-83DD-56E92A2188D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BD5705-5B8A-4848-87B4-5DA8106F2F7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875B30-4203-43DE-9ABD-85147FD2191C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하천의 미세먼지 저감효과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B6599-4595-483C-9A6D-EEDA50774439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7AF22-04E7-4F1F-AFF8-22EAAF36A84D}"/>
              </a:ext>
            </a:extLst>
          </p:cNvPr>
          <p:cNvSpPr txBox="1"/>
          <p:nvPr/>
        </p:nvSpPr>
        <p:spPr>
          <a:xfrm>
            <a:off x="7033378" y="3668773"/>
            <a:ext cx="3867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도심에 녹지공간 확충으로 미세먼지 저감효과 제공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나무 심기로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공기질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개선에 기여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FA9415-C015-4464-815D-F6794E01F1B3}"/>
              </a:ext>
            </a:extLst>
          </p:cNvPr>
          <p:cNvGrpSpPr/>
          <p:nvPr/>
        </p:nvGrpSpPr>
        <p:grpSpPr>
          <a:xfrm>
            <a:off x="3293222" y="4995659"/>
            <a:ext cx="5605556" cy="673496"/>
            <a:chOff x="5039693" y="2572002"/>
            <a:chExt cx="5605556" cy="6734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653AD2-C0F0-4455-937E-47B6CE8C3791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논의 중인 서울특별시 복개하천 복원의 미세먼지 저감효과를 예측하고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서울의 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공기질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개선에 유용한지 검토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FBB0F-7C65-4EB8-B259-DEDD95421A74}"/>
                </a:ext>
              </a:extLst>
            </p:cNvPr>
            <p:cNvCxnSpPr>
              <a:cxnSpLocks/>
            </p:cNvCxnSpPr>
            <p:nvPr/>
          </p:nvCxnSpPr>
          <p:spPr>
            <a:xfrm>
              <a:off x="5039693" y="2572002"/>
              <a:ext cx="560555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887691" y="2801644"/>
            <a:ext cx="1212735" cy="119507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425496" y="439225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3179516" y="439225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5315989" y="43922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 이용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0B323-993D-4704-8A72-8D2FACD2A512}"/>
              </a:ext>
            </a:extLst>
          </p:cNvPr>
          <p:cNvSpPr txBox="1"/>
          <p:nvPr/>
        </p:nvSpPr>
        <p:spPr>
          <a:xfrm>
            <a:off x="7926450" y="4392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445216B-C4B9-428C-90F6-3CF858582230}"/>
              </a:ext>
            </a:extLst>
          </p:cNvPr>
          <p:cNvGrpSpPr/>
          <p:nvPr/>
        </p:nvGrpSpPr>
        <p:grpSpPr>
          <a:xfrm>
            <a:off x="3305080" y="2770909"/>
            <a:ext cx="1212735" cy="1195070"/>
            <a:chOff x="1143000" y="1954530"/>
            <a:chExt cx="2205990" cy="220599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269913-8CDA-4063-A349-D281AE279960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2C83F27-DC3B-4712-A7CA-A6A91C86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9117A9E-D879-461E-89D6-A93C938ACE3A}"/>
              </a:ext>
            </a:extLst>
          </p:cNvPr>
          <p:cNvGrpSpPr/>
          <p:nvPr/>
        </p:nvGrpSpPr>
        <p:grpSpPr>
          <a:xfrm>
            <a:off x="5496361" y="2807657"/>
            <a:ext cx="1212735" cy="1195070"/>
            <a:chOff x="1143000" y="1954530"/>
            <a:chExt cx="2205990" cy="220599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4EA4A46-0819-4961-96A9-F509EB3744F6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271097-5153-4678-AEF3-CB334F7A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2B242C-2B81-4058-8A89-82E00888FA46}"/>
              </a:ext>
            </a:extLst>
          </p:cNvPr>
          <p:cNvGrpSpPr/>
          <p:nvPr/>
        </p:nvGrpSpPr>
        <p:grpSpPr>
          <a:xfrm>
            <a:off x="7926450" y="2806065"/>
            <a:ext cx="1212735" cy="1195070"/>
            <a:chOff x="1143000" y="1954530"/>
            <a:chExt cx="2205990" cy="220599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27650F-E109-46BE-AB90-0BFB3B136BBE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BAA089-D01B-4EDB-A6E3-487FF8C1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95ECDAD-ECC8-49DC-A760-93E7AE0C1DC2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F553E-FBC6-425D-8946-8B61EC25D953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0809E5-7F43-40A7-83FA-E16398957F8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D8B019-DB44-4AF7-A6EB-918178331CC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데이터 목록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150177-518F-4736-8331-2487F703973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D9A418-6419-46CD-978F-371B513ACBA1}"/>
              </a:ext>
            </a:extLst>
          </p:cNvPr>
          <p:cNvSpPr txBox="1"/>
          <p:nvPr/>
        </p:nvSpPr>
        <p:spPr>
          <a:xfrm>
            <a:off x="10268828" y="43600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 데이터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BCF085-CEC0-44F9-9207-DA3238DAEC20}"/>
              </a:ext>
            </a:extLst>
          </p:cNvPr>
          <p:cNvGrpSpPr/>
          <p:nvPr/>
        </p:nvGrpSpPr>
        <p:grpSpPr>
          <a:xfrm>
            <a:off x="10268828" y="2799253"/>
            <a:ext cx="1212735" cy="1195070"/>
            <a:chOff x="1143000" y="1954530"/>
            <a:chExt cx="2205990" cy="220599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688B79-584F-42E9-A00E-3A922DD5FFD7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A73C64A-CF51-4568-A043-F5B76BC13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94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C82184-5DF9-4A9D-B3B3-32AD624810F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7F124-E88E-4B96-9218-5342D488A3BC}"/>
              </a:ext>
            </a:extLst>
          </p:cNvPr>
          <p:cNvSpPr/>
          <p:nvPr/>
        </p:nvSpPr>
        <p:spPr>
          <a:xfrm>
            <a:off x="60128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9CE35-1F3C-41D1-ADA3-AD45F8FB8220}"/>
              </a:ext>
            </a:extLst>
          </p:cNvPr>
          <p:cNvSpPr txBox="1"/>
          <p:nvPr/>
        </p:nvSpPr>
        <p:spPr>
          <a:xfrm>
            <a:off x="-241054" y="3024550"/>
            <a:ext cx="4874910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하천 복원 지점의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저감효과를 측정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청계천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도림천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 하천근처 미세먼지 관측소와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내</a:t>
            </a: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관측소를 비교하고 하천이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제공하는 미세먼지 저감효과를 회귀분석으로 측정</a:t>
            </a:r>
            <a:endParaRPr lang="en-US" altLang="ko-KR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11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04FBB-9DCE-45B7-BBDC-DB1B86A68781}"/>
              </a:ext>
            </a:extLst>
          </p:cNvPr>
          <p:cNvSpPr/>
          <p:nvPr/>
        </p:nvSpPr>
        <p:spPr>
          <a:xfrm>
            <a:off x="4578822" y="2122523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B2542-1708-4C74-965F-A19CE2F0D9D9}"/>
              </a:ext>
            </a:extLst>
          </p:cNvPr>
          <p:cNvSpPr txBox="1"/>
          <p:nvPr/>
        </p:nvSpPr>
        <p:spPr>
          <a:xfrm>
            <a:off x="3718108" y="3024550"/>
            <a:ext cx="4874910" cy="178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복원하천 미세먼지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 미세먼지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X1*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교통량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X2*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도심밀집도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X3*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근처녹지면적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Z*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복원 하천면적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혹은 더미변수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6313BD-FD02-4E57-A3C4-266AF99A5B26}"/>
              </a:ext>
            </a:extLst>
          </p:cNvPr>
          <p:cNvSpPr/>
          <p:nvPr/>
        </p:nvSpPr>
        <p:spPr>
          <a:xfrm>
            <a:off x="8504079" y="2194431"/>
            <a:ext cx="3116826" cy="3628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92295-1E3C-46CB-B160-2ABC8971A46F}"/>
              </a:ext>
            </a:extLst>
          </p:cNvPr>
          <p:cNvSpPr txBox="1"/>
          <p:nvPr/>
        </p:nvSpPr>
        <p:spPr>
          <a:xfrm>
            <a:off x="7695648" y="3245790"/>
            <a:ext cx="48749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측정한 하천의 효과를 기준으로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진행하는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서울시내 하천복원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사업의 미세먼지 저감효과를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예측하는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구축</a:t>
            </a:r>
          </a:p>
          <a:p>
            <a:pPr algn="ctr"/>
            <a:endParaRPr lang="ko-KR" altLang="en-US" sz="15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4463F3-F695-4B34-9B10-F608295D4B7B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E48D-9311-4E08-AA2A-7106960CDB72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01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F6AE12-9442-4080-8E48-86297C8B34C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E95E33-5940-4695-81BE-E9ABBAD41510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3690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763710" y="1613493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대기환경정보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2"/>
              </a:rPr>
              <a:t>https://cleanair.seoul.go.kr/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764189" y="2010752"/>
            <a:ext cx="4320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- 2015 ~ 2020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연도별 대기환경 정보 데이터 사용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10D7-EA6E-4E1D-9A99-406B23E77957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미세먼지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242313" y="4025311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교통량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7359357-11B8-44DF-B7D9-CD403896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09929"/>
            <a:ext cx="3000110" cy="227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5AA8F-A2A7-4EC8-96DF-9CC29BFFD47A}"/>
              </a:ext>
            </a:extLst>
          </p:cNvPr>
          <p:cNvSpPr txBox="1"/>
          <p:nvPr/>
        </p:nvSpPr>
        <p:spPr>
          <a:xfrm>
            <a:off x="7208761" y="120215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미세먼지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펑균량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CE809F-E482-4195-B3F6-DA9EC5E9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1529180"/>
            <a:ext cx="1627850" cy="1791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0EDD19-B110-4C9D-992C-F2580EBAE713}"/>
              </a:ext>
            </a:extLst>
          </p:cNvPr>
          <p:cNvSpPr txBox="1"/>
          <p:nvPr/>
        </p:nvSpPr>
        <p:spPr>
          <a:xfrm>
            <a:off x="702955" y="4499452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서울특별시 교통 정보 시스템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  <a:hlinkClick r:id="rId5"/>
              </a:rPr>
              <a:t>https://topis.seoul.go.kr/</a:t>
            </a:r>
            <a:r>
              <a:rPr lang="en-US" altLang="ko-KR" sz="1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2ED78-6821-4E48-9DF6-A7974C6725E2}"/>
              </a:ext>
            </a:extLst>
          </p:cNvPr>
          <p:cNvSpPr txBox="1"/>
          <p:nvPr/>
        </p:nvSpPr>
        <p:spPr>
          <a:xfrm>
            <a:off x="10438371" y="3582674"/>
            <a:ext cx="851515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AE3D2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85448B-4BB6-46CD-BC1C-0F0F24CC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01732"/>
            <a:ext cx="3000110" cy="22714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296CA0-7D4E-497B-9D34-0B87A86A2F6E}"/>
              </a:ext>
            </a:extLst>
          </p:cNvPr>
          <p:cNvSpPr txBox="1"/>
          <p:nvPr/>
        </p:nvSpPr>
        <p:spPr>
          <a:xfrm>
            <a:off x="7215352" y="399959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서울시 구별 평균 교통량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F56F37-EB1A-46FA-A73D-2363A872AE29}"/>
              </a:ext>
            </a:extLst>
          </p:cNvPr>
          <p:cNvSpPr txBox="1"/>
          <p:nvPr/>
        </p:nvSpPr>
        <p:spPr>
          <a:xfrm>
            <a:off x="10428198" y="6373170"/>
            <a:ext cx="772969" cy="20005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102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교통량 측정소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D1A519B-2930-44FB-92EC-FEE2F01E7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4316519"/>
            <a:ext cx="1627849" cy="1558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DA9FF-3904-4B33-9634-182F704EB5D5}"/>
              </a:ext>
            </a:extLst>
          </p:cNvPr>
          <p:cNvSpPr txBox="1"/>
          <p:nvPr/>
        </p:nvSpPr>
        <p:spPr>
          <a:xfrm>
            <a:off x="8307221" y="2791010"/>
            <a:ext cx="5646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3C31D9-F81A-4353-B028-14C81FA1C7F5}"/>
              </a:ext>
            </a:extLst>
          </p:cNvPr>
          <p:cNvSpPr txBox="1"/>
          <p:nvPr/>
        </p:nvSpPr>
        <p:spPr>
          <a:xfrm>
            <a:off x="9141249" y="5437206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성동구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41BC99-0371-4FCF-8A91-CD697E39C33F}"/>
              </a:ext>
            </a:extLst>
          </p:cNvPr>
          <p:cNvSpPr txBox="1"/>
          <p:nvPr/>
        </p:nvSpPr>
        <p:spPr>
          <a:xfrm>
            <a:off x="8234045" y="5382327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마포구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0323E-2EBA-4C5D-BDBD-25BBB2DCBB65}"/>
              </a:ext>
            </a:extLst>
          </p:cNvPr>
          <p:cNvSpPr txBox="1"/>
          <p:nvPr/>
        </p:nvSpPr>
        <p:spPr>
          <a:xfrm>
            <a:off x="9456648" y="5083324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중랑구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52616-5944-4178-9596-6B3615604DAF}"/>
              </a:ext>
            </a:extLst>
          </p:cNvPr>
          <p:cNvSpPr txBox="1"/>
          <p:nvPr/>
        </p:nvSpPr>
        <p:spPr>
          <a:xfrm>
            <a:off x="9627024" y="5813740"/>
            <a:ext cx="971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송파구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5F388-697D-4215-B8AA-3EEA971BFEFC}"/>
              </a:ext>
            </a:extLst>
          </p:cNvPr>
          <p:cNvSpPr txBox="1"/>
          <p:nvPr/>
        </p:nvSpPr>
        <p:spPr>
          <a:xfrm>
            <a:off x="2351199" y="701888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관측 데이터 및 교통량 데이터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64EE2C-1D3B-4C25-B075-49BEF8144A3E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A3D4D-700B-421E-9F2D-3A22CA1EA9BE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A2CB56-F47B-4ABD-A1ED-C2C6E354A8F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8D1AAE-077C-4BF1-BA9A-E6DF11CAC1EF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ECEA7D-C8A8-4057-9E58-E924C34B22E4}"/>
              </a:ext>
            </a:extLst>
          </p:cNvPr>
          <p:cNvSpPr txBox="1"/>
          <p:nvPr/>
        </p:nvSpPr>
        <p:spPr>
          <a:xfrm>
            <a:off x="489522" y="1789365"/>
            <a:ext cx="4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i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소상공인시장진흥공단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_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상가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상권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.csv’</a:t>
            </a: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977AA518-1648-47B3-B2DD-61FFAC43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1056"/>
              </p:ext>
            </p:extLst>
          </p:nvPr>
        </p:nvGraphicFramePr>
        <p:xfrm>
          <a:off x="659764" y="2855102"/>
          <a:ext cx="7397118" cy="15432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21902">
                  <a:extLst>
                    <a:ext uri="{9D8B030D-6E8A-4147-A177-3AD203B41FA5}">
                      <a16:colId xmlns:a16="http://schemas.microsoft.com/office/drawing/2014/main" val="2660954547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683897176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237162772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405521931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178273765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79082885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2130093594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025661269"/>
                    </a:ext>
                  </a:extLst>
                </a:gridCol>
                <a:gridCol w="821902">
                  <a:extLst>
                    <a:ext uri="{9D8B030D-6E8A-4147-A177-3AD203B41FA5}">
                      <a16:colId xmlns:a16="http://schemas.microsoft.com/office/drawing/2014/main" val="3594996544"/>
                    </a:ext>
                  </a:extLst>
                </a:gridCol>
              </a:tblGrid>
              <a:tr h="41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관측소명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음식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생활서비스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숙박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학문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부동산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관광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여가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오락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스포츠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63153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중구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43.53915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41.9478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9.102482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1.973265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1.400382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1.273074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0.636537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0.127307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164872"/>
                  </a:ext>
                </a:extLst>
              </a:tr>
              <a:tr h="36923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16.97667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75.58336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3.855259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0.811633</a:t>
                      </a:r>
                      <a:endParaRPr lang="en-US" altLang="ko-KR" sz="1200" b="0" i="0" u="none" strike="noStrike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0.980724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0.913088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0.87927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altLang="ko-KR" sz="12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746399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〮〮〮</a:t>
                      </a:r>
                      <a:endParaRPr lang="ko-KR" altLang="en-US" sz="16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861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BD028B7-23D4-4059-BA6F-7488A2F1AAA0}"/>
              </a:ext>
            </a:extLst>
          </p:cNvPr>
          <p:cNvSpPr txBox="1"/>
          <p:nvPr/>
        </p:nvSpPr>
        <p:spPr>
          <a:xfrm>
            <a:off x="558055" y="2427391"/>
            <a:ext cx="5915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경도 활용하여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관측소 반경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이내 상가 추출 후 비율로 정리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32024-7460-4BDF-B98C-63ACD6FA8EC8}"/>
              </a:ext>
            </a:extLst>
          </p:cNvPr>
          <p:cNvSpPr txBox="1"/>
          <p:nvPr/>
        </p:nvSpPr>
        <p:spPr>
          <a:xfrm>
            <a:off x="1136456" y="482080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주거밀집도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소매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생활서비스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1A74E1-1A49-4CF5-835F-B018B4A2E6E4}"/>
              </a:ext>
            </a:extLst>
          </p:cNvPr>
          <p:cNvSpPr/>
          <p:nvPr/>
        </p:nvSpPr>
        <p:spPr>
          <a:xfrm>
            <a:off x="398212" y="1129480"/>
            <a:ext cx="2434876" cy="38075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주거밀집도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A513C4-1AC6-40C0-8941-E97CAC95915E}"/>
              </a:ext>
            </a:extLst>
          </p:cNvPr>
          <p:cNvCxnSpPr>
            <a:cxnSpLocks/>
          </p:cNvCxnSpPr>
          <p:nvPr/>
        </p:nvCxnSpPr>
        <p:spPr>
          <a:xfrm>
            <a:off x="1031146" y="4398333"/>
            <a:ext cx="0" cy="599565"/>
          </a:xfrm>
          <a:prstGeom prst="line">
            <a:avLst/>
          </a:prstGeom>
          <a:ln w="1587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71B5F4-DEEE-4633-BE16-1E638734DB2D}"/>
              </a:ext>
            </a:extLst>
          </p:cNvPr>
          <p:cNvSpPr/>
          <p:nvPr/>
        </p:nvSpPr>
        <p:spPr>
          <a:xfrm flipH="1" flipV="1">
            <a:off x="982933" y="4909045"/>
            <a:ext cx="96426" cy="96426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52283A-11A6-486A-BCB4-B0A00108D859}"/>
              </a:ext>
            </a:extLst>
          </p:cNvPr>
          <p:cNvSpPr/>
          <p:nvPr/>
        </p:nvSpPr>
        <p:spPr>
          <a:xfrm>
            <a:off x="1270157" y="5225300"/>
            <a:ext cx="3728563" cy="957329"/>
          </a:xfrm>
          <a:prstGeom prst="rect">
            <a:avLst/>
          </a:prstGeom>
          <a:solidFill>
            <a:srgbClr val="92D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음식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소매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생활서비스 비율이 높을 수록 주거지역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낮을 수록 상업지역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공업지역으로 지정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83F44-3264-455F-B207-33D828A747BA}"/>
              </a:ext>
            </a:extLst>
          </p:cNvPr>
          <p:cNvSpPr txBox="1"/>
          <p:nvPr/>
        </p:nvSpPr>
        <p:spPr>
          <a:xfrm>
            <a:off x="558055" y="2088837"/>
            <a:ext cx="4687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공공데이터포털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(https://www.data.go.kr/)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5D9268-E4DB-4F85-B4A6-338435CFC0ED}"/>
              </a:ext>
            </a:extLst>
          </p:cNvPr>
          <p:cNvCxnSpPr>
            <a:cxnSpLocks/>
          </p:cNvCxnSpPr>
          <p:nvPr/>
        </p:nvCxnSpPr>
        <p:spPr>
          <a:xfrm>
            <a:off x="621816" y="11414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38B8C3-41EF-4801-A613-31A59B6C2222}"/>
              </a:ext>
            </a:extLst>
          </p:cNvPr>
          <p:cNvSpPr txBox="1"/>
          <p:nvPr/>
        </p:nvSpPr>
        <p:spPr>
          <a:xfrm>
            <a:off x="4129890" y="1789365"/>
            <a:ext cx="153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2015~2020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379F117-DACB-4284-BB04-25DB889A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0" t="11386" r="28750" b="10815"/>
          <a:stretch/>
        </p:blipFill>
        <p:spPr>
          <a:xfrm>
            <a:off x="8344570" y="3398241"/>
            <a:ext cx="3531727" cy="29683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DF0EE37-B9A6-474D-93D2-889826EB78C5}"/>
              </a:ext>
            </a:extLst>
          </p:cNvPr>
          <p:cNvSpPr txBox="1"/>
          <p:nvPr/>
        </p:nvSpPr>
        <p:spPr>
          <a:xfrm>
            <a:off x="7610500" y="5843341"/>
            <a:ext cx="590226" cy="523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주거지역</a:t>
            </a:r>
            <a:endParaRPr lang="en-US" altLang="ko-KR" sz="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</a:t>
            </a:r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상업지역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5E065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공업지역</a:t>
            </a:r>
            <a:endParaRPr lang="en-US" altLang="ko-KR" sz="5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7D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● </a:t>
            </a:r>
            <a:r>
              <a:rPr lang="ko-KR" altLang="en-US" sz="7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녹지지역</a:t>
            </a:r>
            <a:endParaRPr lang="en-US" altLang="ko-KR" sz="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1694-7B59-49D4-819E-160CBE2CAA35}"/>
              </a:ext>
            </a:extLst>
          </p:cNvPr>
          <p:cNvSpPr txBox="1"/>
          <p:nvPr/>
        </p:nvSpPr>
        <p:spPr>
          <a:xfrm>
            <a:off x="8206106" y="3024973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용도지역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(2015~2020)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AB8C4-86CC-415E-B291-4732261BA870}"/>
              </a:ext>
            </a:extLst>
          </p:cNvPr>
          <p:cNvSpPr txBox="1"/>
          <p:nvPr/>
        </p:nvSpPr>
        <p:spPr>
          <a:xfrm>
            <a:off x="2351199" y="701888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토지이용데이터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E7E73-6F87-4514-915B-DCEFDD04D24D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73D867-C840-4F5A-BD21-75E7D5E57499}"/>
              </a:ext>
            </a:extLst>
          </p:cNvPr>
          <p:cNvSpPr/>
          <p:nvPr/>
        </p:nvSpPr>
        <p:spPr>
          <a:xfrm>
            <a:off x="132080" y="115889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B26651-BE54-4066-AA35-C67E93BFEB77}"/>
              </a:ext>
            </a:extLst>
          </p:cNvPr>
          <p:cNvSpPr/>
          <p:nvPr/>
        </p:nvSpPr>
        <p:spPr>
          <a:xfrm>
            <a:off x="132080" y="3993533"/>
            <a:ext cx="11917680" cy="2663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9F2C691-1F8C-4333-8694-693E6425B591}"/>
              </a:ext>
            </a:extLst>
          </p:cNvPr>
          <p:cNvGrpSpPr/>
          <p:nvPr/>
        </p:nvGrpSpPr>
        <p:grpSpPr>
          <a:xfrm>
            <a:off x="336596" y="238298"/>
            <a:ext cx="1859805" cy="685338"/>
            <a:chOff x="633520" y="-971550"/>
            <a:chExt cx="1667306" cy="7658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5E5C5B-CF1B-4B99-82AD-3A3C2FEFFCB4}"/>
                </a:ext>
              </a:extLst>
            </p:cNvPr>
            <p:cNvSpPr txBox="1"/>
            <p:nvPr/>
          </p:nvSpPr>
          <p:spPr>
            <a:xfrm>
              <a:off x="633520" y="-903174"/>
              <a:ext cx="579438" cy="584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02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2C7AD7-2ABE-47C0-9465-38D4C73FA2B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998151-B2DC-4720-88FE-A3D032695262}"/>
              </a:ext>
            </a:extLst>
          </p:cNvPr>
          <p:cNvSpPr txBox="1"/>
          <p:nvPr/>
        </p:nvSpPr>
        <p:spPr>
          <a:xfrm>
            <a:off x="601282" y="442193"/>
            <a:ext cx="1758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DBF0EE-CAE1-47EA-9335-F5FBD91DF62C}"/>
              </a:ext>
            </a:extLst>
          </p:cNvPr>
          <p:cNvSpPr/>
          <p:nvPr/>
        </p:nvSpPr>
        <p:spPr>
          <a:xfrm>
            <a:off x="398212" y="1159960"/>
            <a:ext cx="2380577" cy="409324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 : 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녹지면적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541CB9-48E1-4BD2-B44C-DD2B298F28A4}"/>
              </a:ext>
            </a:extLst>
          </p:cNvPr>
          <p:cNvCxnSpPr>
            <a:cxnSpLocks/>
          </p:cNvCxnSpPr>
          <p:nvPr/>
        </p:nvCxnSpPr>
        <p:spPr>
          <a:xfrm>
            <a:off x="621816" y="1192282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485559-9C2D-4107-8170-458F94382A2B}"/>
              </a:ext>
            </a:extLst>
          </p:cNvPr>
          <p:cNvSpPr/>
          <p:nvPr/>
        </p:nvSpPr>
        <p:spPr>
          <a:xfrm>
            <a:off x="647507" y="4075841"/>
            <a:ext cx="3097787" cy="40291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 : 1km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내 복원하천 유무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9C1CBE-AD34-4972-9885-60C596D3B01C}"/>
              </a:ext>
            </a:extLst>
          </p:cNvPr>
          <p:cNvCxnSpPr>
            <a:cxnSpLocks/>
          </p:cNvCxnSpPr>
          <p:nvPr/>
        </p:nvCxnSpPr>
        <p:spPr>
          <a:xfrm>
            <a:off x="610296" y="4047473"/>
            <a:ext cx="0" cy="380755"/>
          </a:xfrm>
          <a:prstGeom prst="line">
            <a:avLst/>
          </a:prstGeom>
          <a:ln w="635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5C8392-F784-420A-A832-9B4C94249C8B}"/>
              </a:ext>
            </a:extLst>
          </p:cNvPr>
          <p:cNvSpPr txBox="1"/>
          <p:nvPr/>
        </p:nvSpPr>
        <p:spPr>
          <a:xfrm>
            <a:off x="661991" y="1681217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E7ACA4-75B2-4104-992C-E84A5780827F}"/>
              </a:ext>
            </a:extLst>
          </p:cNvPr>
          <p:cNvSpPr txBox="1"/>
          <p:nvPr/>
        </p:nvSpPr>
        <p:spPr>
          <a:xfrm>
            <a:off x="661992" y="254730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CF1186-76FC-49DA-BB26-FA64C8D570FE}"/>
              </a:ext>
            </a:extLst>
          </p:cNvPr>
          <p:cNvSpPr txBox="1"/>
          <p:nvPr/>
        </p:nvSpPr>
        <p:spPr>
          <a:xfrm>
            <a:off x="661991" y="3136398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누락값은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지도를 사용하여 직접 측정</a:t>
            </a:r>
          </a:p>
          <a:p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F35431-B811-4CE2-86B9-A58715558E1D}"/>
              </a:ext>
            </a:extLst>
          </p:cNvPr>
          <p:cNvSpPr txBox="1"/>
          <p:nvPr/>
        </p:nvSpPr>
        <p:spPr>
          <a:xfrm>
            <a:off x="2351199" y="70188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녹지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96B404-3926-45C8-B5F3-0290FDA95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7" t="16897" r="24100" b="10495"/>
          <a:stretch/>
        </p:blipFill>
        <p:spPr>
          <a:xfrm>
            <a:off x="7822579" y="1437839"/>
            <a:ext cx="3000105" cy="23205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C420D4-67D1-473F-9591-75BC6F9F43A8}"/>
              </a:ext>
            </a:extLst>
          </p:cNvPr>
          <p:cNvSpPr txBox="1"/>
          <p:nvPr/>
        </p:nvSpPr>
        <p:spPr>
          <a:xfrm>
            <a:off x="7684966" y="1138382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미세먼지 관측소 주변 녹지면적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05A70-8C16-43D0-8039-240A85A1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62" t="10235" b="84041"/>
          <a:stretch/>
        </p:blipFill>
        <p:spPr>
          <a:xfrm>
            <a:off x="7847977" y="1485175"/>
            <a:ext cx="1473824" cy="1324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0FB42-BB07-4ADB-BD2A-3C8FFB513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2" b="1340"/>
          <a:stretch/>
        </p:blipFill>
        <p:spPr>
          <a:xfrm>
            <a:off x="7821749" y="4233690"/>
            <a:ext cx="3000104" cy="23896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7112B-E560-4E23-BB3C-95FBE9BB08F6}"/>
              </a:ext>
            </a:extLst>
          </p:cNvPr>
          <p:cNvSpPr txBox="1"/>
          <p:nvPr/>
        </p:nvSpPr>
        <p:spPr>
          <a:xfrm>
            <a:off x="7684966" y="3962857"/>
            <a:ext cx="33261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지역별 복원하천 유무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C9E35-2240-42B9-9149-435CFBC9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749" y="4270658"/>
            <a:ext cx="1500052" cy="13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BCB110-871D-4107-8EAE-DE1DF9B04EC8}"/>
              </a:ext>
            </a:extLst>
          </p:cNvPr>
          <p:cNvSpPr txBox="1"/>
          <p:nvPr/>
        </p:nvSpPr>
        <p:spPr>
          <a:xfrm>
            <a:off x="601282" y="4586504"/>
            <a:ext cx="4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서울열린데이터광장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en-US" altLang="ko-KR" sz="1200" dirty="0">
                <a:hlinkClick r:id="rId2"/>
              </a:rPr>
              <a:t>https://data.seoul.go.kr/</a:t>
            </a:r>
            <a:r>
              <a:rPr lang="en-US" altLang="ko-KR" sz="1200" dirty="0"/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2E4BB-2B74-44BA-99E3-CE2A4A50ABA0}"/>
              </a:ext>
            </a:extLst>
          </p:cNvPr>
          <p:cNvSpPr txBox="1"/>
          <p:nvPr/>
        </p:nvSpPr>
        <p:spPr>
          <a:xfrm>
            <a:off x="601283" y="5452594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녹지현황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사용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(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0E90D-D3BB-48D3-9555-8647B91EF9B1}"/>
              </a:ext>
            </a:extLst>
          </p:cNvPr>
          <p:cNvSpPr txBox="1"/>
          <p:nvPr/>
        </p:nvSpPr>
        <p:spPr>
          <a:xfrm>
            <a:off x="2338499" y="420650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수집 및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4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1129</Words>
  <Application>Microsoft Office PowerPoint</Application>
  <PresentationFormat>와이드스크린</PresentationFormat>
  <Paragraphs>327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KoPub돋움체 Light</vt:lpstr>
      <vt:lpstr>KoPub돋움체 Bold</vt:lpstr>
      <vt:lpstr>KoPub돋움체 Medium</vt:lpstr>
      <vt:lpstr>Arial</vt:lpstr>
      <vt:lpstr>맑은 고딕</vt:lpstr>
      <vt:lpstr>210 옴니고딕 030</vt:lpstr>
      <vt:lpstr>서울한강체 EB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Lee Yeh Chan</cp:lastModifiedBy>
  <cp:revision>74</cp:revision>
  <dcterms:created xsi:type="dcterms:W3CDTF">2017-11-16T00:50:54Z</dcterms:created>
  <dcterms:modified xsi:type="dcterms:W3CDTF">2021-04-27T02:35:19Z</dcterms:modified>
</cp:coreProperties>
</file>